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234" r:id="rId2"/>
    <p:sldId id="1237" r:id="rId3"/>
    <p:sldId id="1238" r:id="rId4"/>
    <p:sldId id="1239" r:id="rId5"/>
    <p:sldId id="1240" r:id="rId6"/>
    <p:sldId id="1241" r:id="rId7"/>
    <p:sldId id="1242" r:id="rId8"/>
    <p:sldId id="1243" r:id="rId9"/>
    <p:sldId id="1244" r:id="rId10"/>
    <p:sldId id="1245" r:id="rId11"/>
    <p:sldId id="268" r:id="rId12"/>
    <p:sldId id="1246" r:id="rId13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10/19/2023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10/19/2023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03</a:t>
            </a:r>
          </a:p>
          <a:p>
            <a:r>
              <a:rPr lang="de-DE" sz="2800" dirty="0"/>
              <a:t>16.10.2023 – 22.10.2023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20.10.2023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Is this a Convex problem? Is it continuous ? 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Non-Convex Optimization in Deep Learning | by Er Raqabi El Mehdi | The  Startup | Medium">
            <a:extLst>
              <a:ext uri="{FF2B5EF4-FFF2-40B4-BE49-F238E27FC236}">
                <a16:creationId xmlns:a16="http://schemas.microsoft.com/office/drawing/2014/main" id="{D31C2818-A13D-B27C-5932-621FE721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8" y="1173269"/>
            <a:ext cx="3050349" cy="20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stetigkeitsstelle – Wikipedia">
            <a:extLst>
              <a:ext uri="{FF2B5EF4-FFF2-40B4-BE49-F238E27FC236}">
                <a16:creationId xmlns:a16="http://schemas.microsoft.com/office/drawing/2014/main" id="{426D7F2A-CD6A-51BA-6F15-152C6DF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06" y="1140566"/>
            <a:ext cx="2181375" cy="20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2FCBC-EE9F-B43D-0018-EDB14C78E22E}"/>
              </a:ext>
            </a:extLst>
          </p:cNvPr>
          <p:cNvSpPr txBox="1"/>
          <p:nvPr/>
        </p:nvSpPr>
        <p:spPr>
          <a:xfrm>
            <a:off x="425391" y="3776629"/>
            <a:ext cx="115453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…… Every Weight change generates a new surface 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Recompute always necessary ?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(How similar are Hyperplanes ?)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7614-3E0A-9796-3433-AD53A7737463}"/>
              </a:ext>
            </a:extLst>
          </p:cNvPr>
          <p:cNvSpPr txBox="1"/>
          <p:nvPr/>
        </p:nvSpPr>
        <p:spPr>
          <a:xfrm>
            <a:off x="425391" y="4363373"/>
            <a:ext cx="53476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BUT…… if recompute fast enough, that’s very good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9F61A-3288-DDF6-3797-36B432582E89}"/>
              </a:ext>
            </a:extLst>
          </p:cNvPr>
          <p:cNvSpPr txBox="1"/>
          <p:nvPr/>
        </p:nvSpPr>
        <p:spPr>
          <a:xfrm>
            <a:off x="410400" y="5027341"/>
            <a:ext cx="43216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Axis of surface == Robot Rules Parameter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661C-C47C-8A3F-C5E1-27F871A49FE2}"/>
              </a:ext>
            </a:extLst>
          </p:cNvPr>
          <p:cNvSpPr txBox="1"/>
          <p:nvPr/>
        </p:nvSpPr>
        <p:spPr>
          <a:xfrm>
            <a:off x="6198081" y="5015804"/>
            <a:ext cx="5668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Question: How high is the resolution of the hyperplane?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9A02F-BEC8-931C-E5D5-A86FDB48DB10}"/>
              </a:ext>
            </a:extLst>
          </p:cNvPr>
          <p:cNvSpPr txBox="1"/>
          <p:nvPr/>
        </p:nvSpPr>
        <p:spPr>
          <a:xfrm>
            <a:off x="402339" y="5696554"/>
            <a:ext cx="2987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“Stochastic gradient descent”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1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8601-2AA4-D5C1-BC51-FD471D7F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284B1-4FBA-AD94-6E63-0511EC76C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Files\Siemens\NX2212\MACH\</a:t>
            </a:r>
            <a:r>
              <a:rPr lang="fr-FR" dirty="0" err="1"/>
              <a:t>resource</a:t>
            </a:r>
            <a:r>
              <a:rPr lang="fr-FR" dirty="0"/>
              <a:t>\robots</a:t>
            </a: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82157-4D36-FE60-6E91-5AC0BB3950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Author | Department | YYYY-MM-DD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279EF-3B0F-FE3B-7EE4-45DDE0BE0D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4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Week_02</a:t>
            </a:r>
            <a:br>
              <a:rPr lang="en-US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1162" y="1307051"/>
            <a:ext cx="10591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VIP: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Anmeldung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Vereinbarung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Exposee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Not VIP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NX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8359630C-B35C-DA8E-A5FD-5F3FDC437FFF}"/>
              </a:ext>
            </a:extLst>
          </p:cNvPr>
          <p:cNvSpPr/>
          <p:nvPr/>
        </p:nvSpPr>
        <p:spPr>
          <a:xfrm>
            <a:off x="2880014" y="165091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F8B0CB3-8FF3-9961-072C-F39F90BA81AA}"/>
              </a:ext>
            </a:extLst>
          </p:cNvPr>
          <p:cNvSpPr/>
          <p:nvPr/>
        </p:nvSpPr>
        <p:spPr>
          <a:xfrm>
            <a:off x="2876840" y="193666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EDB5664B-7D61-D704-7318-E654AB5E80EF}"/>
              </a:ext>
            </a:extLst>
          </p:cNvPr>
          <p:cNvSpPr/>
          <p:nvPr/>
        </p:nvSpPr>
        <p:spPr>
          <a:xfrm>
            <a:off x="2876840" y="222241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2EB967D-7646-6BC8-FCB7-2133CC9C9AAB}"/>
              </a:ext>
            </a:extLst>
          </p:cNvPr>
          <p:cNvSpPr/>
          <p:nvPr/>
        </p:nvSpPr>
        <p:spPr>
          <a:xfrm>
            <a:off x="2876840" y="2488095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E7E7C-56A9-9B16-CD6C-99B326CF4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02"/>
          <a:stretch/>
        </p:blipFill>
        <p:spPr>
          <a:xfrm>
            <a:off x="410400" y="2484975"/>
            <a:ext cx="4378957" cy="3555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14A5D-2DF2-5163-5BA8-906DDAF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1054800"/>
            <a:ext cx="3386824" cy="12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34AAF-313E-3812-2C33-D12011FE48CD}"/>
              </a:ext>
            </a:extLst>
          </p:cNvPr>
          <p:cNvGrpSpPr/>
          <p:nvPr/>
        </p:nvGrpSpPr>
        <p:grpSpPr>
          <a:xfrm>
            <a:off x="407999" y="1706603"/>
            <a:ext cx="6037771" cy="2325751"/>
            <a:chOff x="407999" y="1706603"/>
            <a:chExt cx="10968264" cy="37486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B587E6-0188-5A98-EE99-EB2F9D055B80}"/>
                </a:ext>
              </a:extLst>
            </p:cNvPr>
            <p:cNvSpPr/>
            <p:nvPr/>
          </p:nvSpPr>
          <p:spPr>
            <a:xfrm>
              <a:off x="407999" y="2667368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Part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444779-C754-AC33-B307-36757DA7D3B9}"/>
                </a:ext>
              </a:extLst>
            </p:cNvPr>
            <p:cNvSpPr/>
            <p:nvPr/>
          </p:nvSpPr>
          <p:spPr>
            <a:xfrm>
              <a:off x="407999" y="1706603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Robot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F073D2-3036-A692-CFAD-E1ABD5E9911B}"/>
                </a:ext>
              </a:extLst>
            </p:cNvPr>
            <p:cNvSpPr/>
            <p:nvPr/>
          </p:nvSpPr>
          <p:spPr>
            <a:xfrm>
              <a:off x="4502187" y="2182466"/>
              <a:ext cx="208753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Simulation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7029F-E946-B28E-4375-3D4B4A863DE5}"/>
                </a:ext>
              </a:extLst>
            </p:cNvPr>
            <p:cNvSpPr/>
            <p:nvPr/>
          </p:nvSpPr>
          <p:spPr>
            <a:xfrm>
              <a:off x="4502186" y="3429000"/>
              <a:ext cx="2087537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Data</a:t>
              </a:r>
            </a:p>
            <a:p>
              <a:pPr algn="ctr"/>
              <a:r>
                <a:rPr lang="en-US" sz="900" dirty="0"/>
                <a:t>(Predictions)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5DB262-952C-1040-6390-A63E49A0E11A}"/>
                </a:ext>
              </a:extLst>
            </p:cNvPr>
            <p:cNvSpPr/>
            <p:nvPr/>
          </p:nvSpPr>
          <p:spPr>
            <a:xfrm>
              <a:off x="1998674" y="2182466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Path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F733E8D-A37A-E5F9-0B67-267DD4144616}"/>
                </a:ext>
              </a:extLst>
            </p:cNvPr>
            <p:cNvSpPr/>
            <p:nvPr/>
          </p:nvSpPr>
          <p:spPr>
            <a:xfrm>
              <a:off x="3420312" y="4675534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Analysis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94F1AE-AD9E-8044-7BF7-8CFDE8881095}"/>
                </a:ext>
              </a:extLst>
            </p:cNvPr>
            <p:cNvSpPr/>
            <p:nvPr/>
          </p:nvSpPr>
          <p:spPr>
            <a:xfrm>
              <a:off x="1998674" y="3447069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Optimal Parameters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D7A900-97CF-9BB7-D46E-F60F57301A3E}"/>
                </a:ext>
              </a:extLst>
            </p:cNvPr>
            <p:cNvSpPr/>
            <p:nvPr/>
          </p:nvSpPr>
          <p:spPr>
            <a:xfrm>
              <a:off x="7842989" y="2170762"/>
              <a:ext cx="1389514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Testing </a:t>
              </a:r>
            </a:p>
            <a:p>
              <a:pPr algn="ctr"/>
              <a:r>
                <a:rPr lang="en-US" sz="900" dirty="0"/>
                <a:t>on system 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1782E2-38C1-4401-0B1B-08255E3D6DF2}"/>
                </a:ext>
              </a:extLst>
            </p:cNvPr>
            <p:cNvSpPr/>
            <p:nvPr/>
          </p:nvSpPr>
          <p:spPr>
            <a:xfrm>
              <a:off x="7584613" y="3387392"/>
              <a:ext cx="190626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Physical Values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8E59A7E-9FC8-ABC9-B09F-4535780DFCA5}"/>
                </a:ext>
              </a:extLst>
            </p:cNvPr>
            <p:cNvSpPr/>
            <p:nvPr/>
          </p:nvSpPr>
          <p:spPr>
            <a:xfrm>
              <a:off x="9585563" y="2170762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Manufacturing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F03F25-0773-E248-65FA-6531C8A9EE08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1531949" y="2572317"/>
              <a:ext cx="466725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140789-F552-0DEC-00A8-4215C8C2ED8C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1531949" y="2096454"/>
              <a:ext cx="466725" cy="47586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BC118F-AAD0-B5BF-30A7-48F5C9CAD4EF}"/>
                </a:ext>
              </a:extLst>
            </p:cNvPr>
            <p:cNvCxnSpPr>
              <a:stCxn id="10" idx="3"/>
              <a:endCxn id="8" idx="1"/>
            </p:cNvCxnSpPr>
            <p:nvPr/>
          </p:nvCxnSpPr>
          <p:spPr>
            <a:xfrm>
              <a:off x="3789374" y="2572317"/>
              <a:ext cx="712813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B5487-D403-8EAC-B982-25CBFC8B6EDC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 flipV="1">
              <a:off x="6589723" y="2560613"/>
              <a:ext cx="1253266" cy="1170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4097DF-D9B8-EBD3-FAE6-6D4EE1DB8C24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9232503" y="2560613"/>
              <a:ext cx="35306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3F83D6-2379-ACB8-2262-B3E449ED88D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2894024" y="2962167"/>
              <a:ext cx="0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CF369A-0726-7DA7-1605-CD763579B0CE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545955" y="2962167"/>
              <a:ext cx="0" cy="46683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11711B-EED4-F983-6C0C-D5012E4B0199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8537746" y="2950463"/>
              <a:ext cx="0" cy="436929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1790AB0-6046-FB8C-6D71-2E2A25CCE298}"/>
                </a:ext>
              </a:extLst>
            </p:cNvPr>
            <p:cNvCxnSpPr>
              <a:cxnSpLocks/>
              <a:stCxn id="14" idx="2"/>
              <a:endCxn id="11" idx="3"/>
            </p:cNvCxnSpPr>
            <p:nvPr/>
          </p:nvCxnSpPr>
          <p:spPr>
            <a:xfrm rot="5400000">
              <a:off x="6425233" y="2952872"/>
              <a:ext cx="898292" cy="3326734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9186341-4274-3A90-5933-36BE21C9755B}"/>
                </a:ext>
              </a:extLst>
            </p:cNvPr>
            <p:cNvCxnSpPr>
              <a:cxnSpLocks/>
              <a:stCxn id="9" idx="2"/>
              <a:endCxn id="11" idx="3"/>
            </p:cNvCxnSpPr>
            <p:nvPr/>
          </p:nvCxnSpPr>
          <p:spPr>
            <a:xfrm rot="5400000">
              <a:off x="4950142" y="4469572"/>
              <a:ext cx="856684" cy="334943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EED7CBC-2DC3-13D2-6EFA-DDBA1BDB6F91}"/>
                </a:ext>
              </a:extLst>
            </p:cNvPr>
            <p:cNvCxnSpPr>
              <a:stCxn id="11" idx="1"/>
              <a:endCxn id="12" idx="2"/>
            </p:cNvCxnSpPr>
            <p:nvPr/>
          </p:nvCxnSpPr>
          <p:spPr>
            <a:xfrm rot="10800000">
              <a:off x="2894024" y="4226771"/>
              <a:ext cx="526288" cy="838615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315355-2705-A2EB-D3CE-293CFADBF953}"/>
                </a:ext>
              </a:extLst>
            </p:cNvPr>
            <p:cNvSpPr/>
            <p:nvPr/>
          </p:nvSpPr>
          <p:spPr>
            <a:xfrm>
              <a:off x="6504264" y="4450091"/>
              <a:ext cx="1218049" cy="2564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600" dirty="0"/>
                <a:t>Comparison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43EEAC-9245-76ED-CEEB-B294CE7803C9}"/>
                </a:ext>
              </a:extLst>
            </p:cNvPr>
            <p:cNvCxnSpPr>
              <a:cxnSpLocks/>
              <a:stCxn id="14" idx="1"/>
              <a:endCxn id="27" idx="0"/>
            </p:cNvCxnSpPr>
            <p:nvPr/>
          </p:nvCxnSpPr>
          <p:spPr>
            <a:xfrm flipH="1">
              <a:off x="7113289" y="3777243"/>
              <a:ext cx="471324" cy="672848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147F0C-AA89-A6A3-2E1B-B235FF0E2567}"/>
                </a:ext>
              </a:extLst>
            </p:cNvPr>
            <p:cNvCxnSpPr>
              <a:stCxn id="9" idx="3"/>
              <a:endCxn id="27" idx="0"/>
            </p:cNvCxnSpPr>
            <p:nvPr/>
          </p:nvCxnSpPr>
          <p:spPr>
            <a:xfrm>
              <a:off x="6589723" y="3818851"/>
              <a:ext cx="523566" cy="63124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51BEEAF0-E811-D00A-3A83-3C3013106127}"/>
                </a:ext>
              </a:extLst>
            </p:cNvPr>
            <p:cNvCxnSpPr>
              <a:cxnSpLocks/>
              <a:stCxn id="27" idx="2"/>
              <a:endCxn id="11" idx="3"/>
            </p:cNvCxnSpPr>
            <p:nvPr/>
          </p:nvCxnSpPr>
          <p:spPr>
            <a:xfrm rot="5400000">
              <a:off x="5982708" y="3934804"/>
              <a:ext cx="358886" cy="1902277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61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r>
              <a:rPr lang="de-DE" dirty="0">
                <a:solidFill>
                  <a:schemeClr val="tx1"/>
                </a:solidFill>
              </a:rPr>
              <a:t> – Evaluation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toolpath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1341FC-046A-257C-AF71-159B5CAFE23B}"/>
              </a:ext>
            </a:extLst>
          </p:cNvPr>
          <p:cNvSpPr/>
          <p:nvPr/>
        </p:nvSpPr>
        <p:spPr>
          <a:xfrm>
            <a:off x="442879" y="1768839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Siemens NX</a:t>
            </a:r>
            <a:endParaRPr lang="en-DE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9EF9A6-0461-C2CF-EDCC-94C8463C983E}"/>
              </a:ext>
            </a:extLst>
          </p:cNvPr>
          <p:cNvSpPr/>
          <p:nvPr/>
        </p:nvSpPr>
        <p:spPr>
          <a:xfrm>
            <a:off x="2251692" y="1768838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Toolpath</a:t>
            </a:r>
            <a:endParaRPr lang="en-DE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B299C41-6FC3-9043-6F11-0C0CED0B6B75}"/>
              </a:ext>
            </a:extLst>
          </p:cNvPr>
          <p:cNvSpPr/>
          <p:nvPr/>
        </p:nvSpPr>
        <p:spPr>
          <a:xfrm>
            <a:off x="4060505" y="1768837"/>
            <a:ext cx="2325974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Get joint movement</a:t>
            </a:r>
            <a:endParaRPr lang="en-D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A33353-6AD2-2FD1-91BA-21B75D5746CF}"/>
              </a:ext>
            </a:extLst>
          </p:cNvPr>
          <p:cNvSpPr/>
          <p:nvPr/>
        </p:nvSpPr>
        <p:spPr>
          <a:xfrm>
            <a:off x="6917961" y="906905"/>
            <a:ext cx="22071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Direction changes</a:t>
            </a:r>
            <a:endParaRPr lang="en-D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F337807-1BDB-2D61-8BDE-566801F7CB7D}"/>
              </a:ext>
            </a:extLst>
          </p:cNvPr>
          <p:cNvSpPr/>
          <p:nvPr/>
        </p:nvSpPr>
        <p:spPr>
          <a:xfrm>
            <a:off x="6917959" y="1661046"/>
            <a:ext cx="2207187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Acceleration</a:t>
            </a:r>
            <a:endParaRPr lang="en-DE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521686-0756-0424-5778-1B9DD5922100}"/>
              </a:ext>
            </a:extLst>
          </p:cNvPr>
          <p:cNvSpPr/>
          <p:nvPr/>
        </p:nvSpPr>
        <p:spPr>
          <a:xfrm>
            <a:off x="6917960" y="2452603"/>
            <a:ext cx="22071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Jerk</a:t>
            </a:r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76F4DD-9D17-8BA7-97E3-52C2EF1A0C71}"/>
              </a:ext>
            </a:extLst>
          </p:cNvPr>
          <p:cNvSpPr/>
          <p:nvPr/>
        </p:nvSpPr>
        <p:spPr>
          <a:xfrm>
            <a:off x="6917960" y="3244160"/>
            <a:ext cx="1377628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Extension</a:t>
            </a:r>
            <a:endParaRPr lang="en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C58D3C-0F34-7562-0384-4AAC05BBEC2C}"/>
              </a:ext>
            </a:extLst>
          </p:cNvPr>
          <p:cNvSpPr/>
          <p:nvPr/>
        </p:nvSpPr>
        <p:spPr>
          <a:xfrm>
            <a:off x="8386064" y="3236166"/>
            <a:ext cx="1377629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Stiffness</a:t>
            </a:r>
            <a:endParaRPr lang="en-DE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06548C-AC62-FA9E-E43D-B7A95DBAA64A}"/>
              </a:ext>
            </a:extLst>
          </p:cNvPr>
          <p:cNvSpPr/>
          <p:nvPr/>
        </p:nvSpPr>
        <p:spPr>
          <a:xfrm>
            <a:off x="6917956" y="4075614"/>
            <a:ext cx="2207187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Energy use</a:t>
            </a:r>
            <a:endParaRPr lang="en-DE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0D02FE-D07F-F1CD-1E3E-EAB6DD288C05}"/>
              </a:ext>
            </a:extLst>
          </p:cNvPr>
          <p:cNvSpPr/>
          <p:nvPr/>
        </p:nvSpPr>
        <p:spPr>
          <a:xfrm>
            <a:off x="6917955" y="4907068"/>
            <a:ext cx="22071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Singularity</a:t>
            </a:r>
            <a:endParaRPr lang="en-D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9C2897-B51C-C671-F017-94F9471E0967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2054321" y="2083632"/>
            <a:ext cx="19737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6A338-98F9-EC6A-129E-3342AFED7F5C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3863134" y="2083631"/>
            <a:ext cx="19737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1F182A1F-555C-6159-813F-BE2D827338BB}"/>
              </a:ext>
            </a:extLst>
          </p:cNvPr>
          <p:cNvSpPr/>
          <p:nvPr/>
        </p:nvSpPr>
        <p:spPr>
          <a:xfrm>
            <a:off x="6522719" y="845820"/>
            <a:ext cx="395236" cy="4812907"/>
          </a:xfrm>
          <a:prstGeom prst="lef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FD82E1F-29B0-008A-2C55-C35980215B7E}"/>
              </a:ext>
            </a:extLst>
          </p:cNvPr>
          <p:cNvCxnSpPr>
            <a:cxnSpLocks/>
            <a:stCxn id="34" idx="2"/>
            <a:endCxn id="9" idx="1"/>
          </p:cNvCxnSpPr>
          <p:nvPr/>
        </p:nvCxnSpPr>
        <p:spPr>
          <a:xfrm rot="16200000" flipH="1">
            <a:off x="5446180" y="2175735"/>
            <a:ext cx="853850" cy="129922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6D75D5D-F2E3-7D71-40DC-1C872144D7CF}"/>
              </a:ext>
            </a:extLst>
          </p:cNvPr>
          <p:cNvSpPr/>
          <p:nvPr/>
        </p:nvSpPr>
        <p:spPr>
          <a:xfrm rot="5400000">
            <a:off x="7664132" y="4798532"/>
            <a:ext cx="494824" cy="235178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B094FF0-169E-6FA8-0AA4-8697E9F0E205}"/>
              </a:ext>
            </a:extLst>
          </p:cNvPr>
          <p:cNvCxnSpPr>
            <a:cxnSpLocks/>
            <a:stCxn id="14" idx="1"/>
            <a:endCxn id="33" idx="2"/>
          </p:cNvCxnSpPr>
          <p:nvPr/>
        </p:nvCxnSpPr>
        <p:spPr>
          <a:xfrm rot="16200000" flipV="1">
            <a:off x="3572775" y="1883064"/>
            <a:ext cx="3823409" cy="4854131"/>
          </a:xfrm>
          <a:prstGeom prst="bentConnector3">
            <a:avLst>
              <a:gd name="adj1" fmla="val -2763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A55B-1A46-5205-6375-837513C3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37BEE-F386-8E31-2B6E-048844DEA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4E19-DD7F-3747-6B8E-894BA0A57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9BF904-9545-7D6F-D733-6C924B4DB63D}"/>
              </a:ext>
            </a:extLst>
          </p:cNvPr>
          <p:cNvSpPr/>
          <p:nvPr/>
        </p:nvSpPr>
        <p:spPr>
          <a:xfrm>
            <a:off x="4811600" y="414603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58D7A-08C7-9453-B567-1884E37985BC}"/>
              </a:ext>
            </a:extLst>
          </p:cNvPr>
          <p:cNvSpPr/>
          <p:nvPr/>
        </p:nvSpPr>
        <p:spPr>
          <a:xfrm>
            <a:off x="410400" y="254226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Robot rules 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C3BBAA-9AF1-D657-2E40-9BC8CA8435FC}"/>
              </a:ext>
            </a:extLst>
          </p:cNvPr>
          <p:cNvSpPr/>
          <p:nvPr/>
        </p:nvSpPr>
        <p:spPr>
          <a:xfrm>
            <a:off x="2338260" y="254226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Toolpath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F0C7B-758C-66E9-5FC5-5E509523463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021842" y="2857059"/>
            <a:ext cx="31641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2EDFD-6A88-0839-AA17-CF2BCECFA492}"/>
              </a:ext>
            </a:extLst>
          </p:cNvPr>
          <p:cNvSpPr/>
          <p:nvPr/>
        </p:nvSpPr>
        <p:spPr>
          <a:xfrm>
            <a:off x="2338260" y="3536680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P1: weight x</a:t>
            </a:r>
            <a:endParaRPr lang="en-DE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EF4BEB-404B-BF6C-9F01-D9EAF241D01B}"/>
              </a:ext>
            </a:extLst>
          </p:cNvPr>
          <p:cNvSpPr/>
          <p:nvPr/>
        </p:nvSpPr>
        <p:spPr>
          <a:xfrm>
            <a:off x="2338260" y="5020858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P4: weight x</a:t>
            </a:r>
            <a:endParaRPr lang="en-DE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54D5FC-A961-0E5F-FE07-F6FD9EFF2248}"/>
              </a:ext>
            </a:extLst>
          </p:cNvPr>
          <p:cNvSpPr/>
          <p:nvPr/>
        </p:nvSpPr>
        <p:spPr>
          <a:xfrm>
            <a:off x="2338260" y="4524742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P3: weight x</a:t>
            </a:r>
            <a:endParaRPr lang="en-DE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6DE6DE-E698-4A05-6945-31CBA424C4F0}"/>
              </a:ext>
            </a:extLst>
          </p:cNvPr>
          <p:cNvSpPr/>
          <p:nvPr/>
        </p:nvSpPr>
        <p:spPr>
          <a:xfrm>
            <a:off x="2338260" y="4028626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P2: weight x</a:t>
            </a:r>
            <a:endParaRPr lang="en-DE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8A5278-321C-4BD6-6386-6A01925211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43981" y="3171852"/>
            <a:ext cx="0" cy="23275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FB01C0A-16B0-AE24-7B51-6AEF14BE82EA}"/>
              </a:ext>
            </a:extLst>
          </p:cNvPr>
          <p:cNvSpPr/>
          <p:nvPr/>
        </p:nvSpPr>
        <p:spPr>
          <a:xfrm>
            <a:off x="4030980" y="3536680"/>
            <a:ext cx="259080" cy="184829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A76D7E-1518-D3F0-B237-4219650AB185}"/>
              </a:ext>
            </a:extLst>
          </p:cNvPr>
          <p:cNvCxnSpPr>
            <a:stCxn id="21" idx="1"/>
            <a:endCxn id="5" idx="1"/>
          </p:cNvCxnSpPr>
          <p:nvPr/>
        </p:nvCxnSpPr>
        <p:spPr>
          <a:xfrm>
            <a:off x="4290060" y="4460826"/>
            <a:ext cx="52154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7C74EA-4C20-350D-12EB-F5776A86D2EB}"/>
              </a:ext>
            </a:extLst>
          </p:cNvPr>
          <p:cNvSpPr txBox="1"/>
          <p:nvPr/>
        </p:nvSpPr>
        <p:spPr>
          <a:xfrm>
            <a:off x="4809680" y="1054800"/>
            <a:ext cx="423834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</a:t>
            </a:r>
            <a:r>
              <a:rPr lang="en-US" u="sng" dirty="0">
                <a:solidFill>
                  <a:schemeClr val="tx1"/>
                </a:solidFill>
              </a:rPr>
              <a:t>one</a:t>
            </a:r>
            <a:r>
              <a:rPr lang="en-US" dirty="0">
                <a:solidFill>
                  <a:schemeClr val="tx1"/>
                </a:solidFill>
              </a:rPr>
              <a:t> user defined toolpath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Or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Create Database: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random parameter + calculate score  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3175B6-D038-4BCF-E4C9-497BD9CE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615" y="4189075"/>
            <a:ext cx="2983564" cy="19653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58D43F-2E79-BB0B-330A-19C66D0705DC}"/>
              </a:ext>
            </a:extLst>
          </p:cNvPr>
          <p:cNvSpPr txBox="1"/>
          <p:nvPr/>
        </p:nvSpPr>
        <p:spPr>
          <a:xfrm>
            <a:off x="10106391" y="302006"/>
            <a:ext cx="15388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a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CE1DB2-8BC6-8EC7-D411-5758054DD797}"/>
              </a:ext>
            </a:extLst>
          </p:cNvPr>
          <p:cNvSpPr txBox="1"/>
          <p:nvPr/>
        </p:nvSpPr>
        <p:spPr>
          <a:xfrm>
            <a:off x="4809680" y="5203290"/>
            <a:ext cx="2628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ML for score calculation ?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Probably not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(but </a:t>
            </a:r>
            <a:r>
              <a:rPr lang="en-US" dirty="0" err="1">
                <a:solidFill>
                  <a:schemeClr val="tx1"/>
                </a:solidFill>
              </a:rPr>
              <a:t>mayabe</a:t>
            </a:r>
            <a:r>
              <a:rPr lang="en-US" dirty="0">
                <a:solidFill>
                  <a:schemeClr val="tx1"/>
                </a:solidFill>
              </a:rPr>
              <a:t> energy use)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670765-79C1-7C08-7916-FADD01F79EE5}"/>
              </a:ext>
            </a:extLst>
          </p:cNvPr>
          <p:cNvSpPr/>
          <p:nvPr/>
        </p:nvSpPr>
        <p:spPr>
          <a:xfrm>
            <a:off x="2338260" y="165603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Part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C5D58D-6DA0-3D3D-1B07-04D240458019}"/>
              </a:ext>
            </a:extLst>
          </p:cNvPr>
          <p:cNvCxnSpPr>
            <a:stCxn id="32" idx="2"/>
            <a:endCxn id="7" idx="0"/>
          </p:cNvCxnSpPr>
          <p:nvPr/>
        </p:nvCxnSpPr>
        <p:spPr>
          <a:xfrm>
            <a:off x="3143981" y="2285622"/>
            <a:ext cx="0" cy="25664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54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Regression Problem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FA609-7464-6D4B-C89C-1D1317E954BD}"/>
              </a:ext>
            </a:extLst>
          </p:cNvPr>
          <p:cNvSpPr txBox="1"/>
          <p:nvPr/>
        </p:nvSpPr>
        <p:spPr>
          <a:xfrm>
            <a:off x="1521936" y="1470660"/>
            <a:ext cx="1559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Image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Label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1026" name="Picture 2" descr="Transparent Umbrella Under Rain Against Water Drops Splash Background Rainy  Weather Concept Stock Photo - Download Image Now - iStock">
            <a:extLst>
              <a:ext uri="{FF2B5EF4-FFF2-40B4-BE49-F238E27FC236}">
                <a16:creationId xmlns:a16="http://schemas.microsoft.com/office/drawing/2014/main" id="{28E855C0-CD97-4D3A-31D7-679E0964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6" y="1908261"/>
            <a:ext cx="1591627" cy="10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9B027-EFC8-E867-4991-80072CE25B26}"/>
              </a:ext>
            </a:extLst>
          </p:cNvPr>
          <p:cNvSpPr txBox="1"/>
          <p:nvPr/>
        </p:nvSpPr>
        <p:spPr>
          <a:xfrm>
            <a:off x="2754645" y="2299338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Rain: 99,8%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AE762-9BA9-5A82-5932-D3D9FF42335B}"/>
              </a:ext>
            </a:extLst>
          </p:cNvPr>
          <p:cNvSpPr txBox="1"/>
          <p:nvPr/>
        </p:nvSpPr>
        <p:spPr>
          <a:xfrm>
            <a:off x="2121883" y="2253171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pic>
        <p:nvPicPr>
          <p:cNvPr id="1028" name="Picture 4" descr="Math: How to Multiply Matrices - Owlcation">
            <a:extLst>
              <a:ext uri="{FF2B5EF4-FFF2-40B4-BE49-F238E27FC236}">
                <a16:creationId xmlns:a16="http://schemas.microsoft.com/office/drawing/2014/main" id="{9BC1A005-5267-1749-93BF-E627C9D5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6" y="3250505"/>
            <a:ext cx="1463040" cy="8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2CD1B5E-486C-1655-3C07-7E8A2F91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13760"/>
              </p:ext>
            </p:extLst>
          </p:nvPr>
        </p:nvGraphicFramePr>
        <p:xfrm>
          <a:off x="410400" y="4405465"/>
          <a:ext cx="3237516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9172">
                  <a:extLst>
                    <a:ext uri="{9D8B030D-6E8A-4147-A177-3AD203B41FA5}">
                      <a16:colId xmlns:a16="http://schemas.microsoft.com/office/drawing/2014/main" val="3244924227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3354369593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4008793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900" b="1" dirty="0"/>
                        <a:t>Importance of Parameter 1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4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7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3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2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5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8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0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3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6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9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612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615692C-5DF9-C495-1F2C-4E8906B06188}"/>
              </a:ext>
            </a:extLst>
          </p:cNvPr>
          <p:cNvSpPr txBox="1"/>
          <p:nvPr/>
        </p:nvSpPr>
        <p:spPr>
          <a:xfrm>
            <a:off x="4339605" y="4821558"/>
            <a:ext cx="1513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C-Axis: 31deg.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F10F-C193-5C05-3CD0-A932E410BDE7}"/>
              </a:ext>
            </a:extLst>
          </p:cNvPr>
          <p:cNvSpPr txBox="1"/>
          <p:nvPr/>
        </p:nvSpPr>
        <p:spPr>
          <a:xfrm>
            <a:off x="3706843" y="4775391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3BB27-0141-4ABB-FE04-DFA958F7AA49}"/>
              </a:ext>
            </a:extLst>
          </p:cNvPr>
          <p:cNvSpPr txBox="1"/>
          <p:nvPr/>
        </p:nvSpPr>
        <p:spPr>
          <a:xfrm>
            <a:off x="4422961" y="4236957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Single output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400CB-5808-567E-4229-A0E8A9E701C3}"/>
              </a:ext>
            </a:extLst>
          </p:cNvPr>
          <p:cNvSpPr txBox="1"/>
          <p:nvPr/>
        </p:nvSpPr>
        <p:spPr>
          <a:xfrm>
            <a:off x="7364745" y="4867724"/>
            <a:ext cx="156453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A-Axis: 0   deg.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B-Axis: 55 deg.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C-Axis: 10 deg.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EA8FB-D151-A91B-51F4-20DD159C472D}"/>
              </a:ext>
            </a:extLst>
          </p:cNvPr>
          <p:cNvSpPr txBox="1"/>
          <p:nvPr/>
        </p:nvSpPr>
        <p:spPr>
          <a:xfrm>
            <a:off x="6395994" y="4800366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EA682-BCB9-ED3C-4A8E-EFB20CBC1E42}"/>
              </a:ext>
            </a:extLst>
          </p:cNvPr>
          <p:cNvSpPr txBox="1"/>
          <p:nvPr/>
        </p:nvSpPr>
        <p:spPr>
          <a:xfrm>
            <a:off x="7524757" y="4236957"/>
            <a:ext cx="119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Multi output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6B474-782D-1F4E-717C-010F0B68E301}"/>
              </a:ext>
            </a:extLst>
          </p:cNvPr>
          <p:cNvSpPr txBox="1"/>
          <p:nvPr/>
        </p:nvSpPr>
        <p:spPr>
          <a:xfrm>
            <a:off x="6544528" y="4269837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F874D-D2A2-1E5A-F5C9-3DEB83C531B2}"/>
              </a:ext>
            </a:extLst>
          </p:cNvPr>
          <p:cNvSpPr txBox="1"/>
          <p:nvPr/>
        </p:nvSpPr>
        <p:spPr>
          <a:xfrm>
            <a:off x="9934941" y="426795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Give a suggestion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A88C5F-2E3F-EF85-FC8E-61D972C19D0E}"/>
              </a:ext>
            </a:extLst>
          </p:cNvPr>
          <p:cNvSpPr txBox="1"/>
          <p:nvPr/>
        </p:nvSpPr>
        <p:spPr>
          <a:xfrm>
            <a:off x="5364197" y="1646512"/>
            <a:ext cx="27828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Only valid for a specific cell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D347E68-1E4A-E1CA-B7EF-F253705DAD98}"/>
              </a:ext>
            </a:extLst>
          </p:cNvPr>
          <p:cNvSpPr/>
          <p:nvPr/>
        </p:nvSpPr>
        <p:spPr>
          <a:xfrm rot="16200000">
            <a:off x="6264975" y="1558682"/>
            <a:ext cx="627798" cy="472875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8D7FA-D0FA-133D-9A65-0E29E1579968}"/>
              </a:ext>
            </a:extLst>
          </p:cNvPr>
          <p:cNvSpPr txBox="1"/>
          <p:nvPr/>
        </p:nvSpPr>
        <p:spPr>
          <a:xfrm>
            <a:off x="4524744" y="3290500"/>
            <a:ext cx="42447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How to find these values for training 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74236-22A5-CDA9-86CF-2EFD8EC1B424}"/>
              </a:ext>
            </a:extLst>
          </p:cNvPr>
          <p:cNvSpPr txBox="1"/>
          <p:nvPr/>
        </p:nvSpPr>
        <p:spPr>
          <a:xfrm>
            <a:off x="9919900" y="1453631"/>
            <a:ext cx="2090316" cy="49859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Is ML in this case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just a form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of remembering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If we can calculate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the best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the fist place,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We do not need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ML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Except if ML can do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It fast and Can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Actually learn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Something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Win: efficiency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Loss: Precision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4D6A4-DDCB-2EBF-7E6D-C88AF4908E1B}"/>
              </a:ext>
            </a:extLst>
          </p:cNvPr>
          <p:cNvSpPr txBox="1"/>
          <p:nvPr/>
        </p:nvSpPr>
        <p:spPr>
          <a:xfrm rot="1375266">
            <a:off x="338140" y="1908261"/>
            <a:ext cx="1144269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600" dirty="0">
                <a:solidFill>
                  <a:srgbClr val="FF0000"/>
                </a:solidFill>
              </a:rPr>
              <a:t>ON HOLD</a:t>
            </a:r>
            <a:endParaRPr lang="en-DE" sz="166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4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b="0" dirty="0"/>
              <a:t>Combinatorial optimization problem 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F874D-D2A2-1E5A-F5C9-3DEB83C531B2}"/>
              </a:ext>
            </a:extLst>
          </p:cNvPr>
          <p:cNvSpPr txBox="1"/>
          <p:nvPr/>
        </p:nvSpPr>
        <p:spPr>
          <a:xfrm>
            <a:off x="9934941" y="426795"/>
            <a:ext cx="210314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Give a  most optimal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suggestion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189B7-EEBC-18E0-555D-FF87E2E6B46E}"/>
              </a:ext>
            </a:extLst>
          </p:cNvPr>
          <p:cNvSpPr txBox="1"/>
          <p:nvPr/>
        </p:nvSpPr>
        <p:spPr>
          <a:xfrm>
            <a:off x="410400" y="1351508"/>
            <a:ext cx="2872581" cy="41549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Variable: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B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B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C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Constrains;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A+B &lt; 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C &gt; 30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Cost function: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Cost = f(A,B,C)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21A41-98AD-7BB3-8DB3-A0B07B72FCE6}"/>
              </a:ext>
            </a:extLst>
          </p:cNvPr>
          <p:cNvSpPr txBox="1"/>
          <p:nvPr/>
        </p:nvSpPr>
        <p:spPr>
          <a:xfrm>
            <a:off x="9716933" y="1720608"/>
            <a:ext cx="23211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Brute Force Approach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4B645-761B-2E33-ABF8-69C1C723C686}"/>
              </a:ext>
            </a:extLst>
          </p:cNvPr>
          <p:cNvSpPr txBox="1"/>
          <p:nvPr/>
        </p:nvSpPr>
        <p:spPr>
          <a:xfrm>
            <a:off x="3153651" y="3806154"/>
            <a:ext cx="489877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BUT: in our case the constraints are not fixed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Dependent on part and manually set constraints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Aber: </a:t>
            </a:r>
            <a:r>
              <a:rPr lang="en-US" dirty="0" err="1">
                <a:solidFill>
                  <a:schemeClr val="tx1"/>
                </a:solidFill>
              </a:rPr>
              <a:t>Kabelführung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Maschinenbedingt</a:t>
            </a:r>
            <a:r>
              <a:rPr lang="en-US" dirty="0">
                <a:solidFill>
                  <a:schemeClr val="tx1"/>
                </a:solidFill>
              </a:rPr>
              <a:t>) 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6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much variability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50623C-80FA-08B7-B453-4933F16E6C77}"/>
              </a:ext>
            </a:extLst>
          </p:cNvPr>
          <p:cNvSpPr/>
          <p:nvPr/>
        </p:nvSpPr>
        <p:spPr>
          <a:xfrm>
            <a:off x="562800" y="3053212"/>
            <a:ext cx="1611442" cy="629587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Robot rules 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D34F9F-1E6A-AAD0-3A80-1B3E17F61F5F}"/>
              </a:ext>
            </a:extLst>
          </p:cNvPr>
          <p:cNvSpPr/>
          <p:nvPr/>
        </p:nvSpPr>
        <p:spPr>
          <a:xfrm>
            <a:off x="2886900" y="1762693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2BFBF7-E54E-EB54-5B6F-9F7EB18F5862}"/>
              </a:ext>
            </a:extLst>
          </p:cNvPr>
          <p:cNvSpPr/>
          <p:nvPr/>
        </p:nvSpPr>
        <p:spPr>
          <a:xfrm>
            <a:off x="2886900" y="305321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Path</a:t>
            </a:r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8A2A93-AB87-6DE0-23DD-4566D5DB5327}"/>
              </a:ext>
            </a:extLst>
          </p:cNvPr>
          <p:cNvSpPr/>
          <p:nvPr/>
        </p:nvSpPr>
        <p:spPr>
          <a:xfrm>
            <a:off x="5290279" y="305321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2770-BD2E-DB05-36FE-1A532238092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692621" y="2392280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416B2-7906-ED29-7939-9A19FBE20EC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174242" y="3368006"/>
            <a:ext cx="71265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805F34-FA7D-4D5D-BF6E-08274F4DFC4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98342" y="3368006"/>
            <a:ext cx="79193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B76944-BD2F-8AE2-71E6-663AAC393602}"/>
              </a:ext>
            </a:extLst>
          </p:cNvPr>
          <p:cNvSpPr/>
          <p:nvPr/>
        </p:nvSpPr>
        <p:spPr>
          <a:xfrm>
            <a:off x="5290279" y="4209816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E752F5-1505-760E-DABB-49393FDC3E39}"/>
              </a:ext>
            </a:extLst>
          </p:cNvPr>
          <p:cNvCxnSpPr>
            <a:stCxn id="20" idx="0"/>
            <a:endCxn id="10" idx="2"/>
          </p:cNvCxnSpPr>
          <p:nvPr/>
        </p:nvCxnSpPr>
        <p:spPr>
          <a:xfrm flipV="1">
            <a:off x="6096000" y="3682799"/>
            <a:ext cx="0" cy="52701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2DAEBB-2ACB-0A13-CCE5-202BD4E7DF0D}"/>
              </a:ext>
            </a:extLst>
          </p:cNvPr>
          <p:cNvSpPr/>
          <p:nvPr/>
        </p:nvSpPr>
        <p:spPr>
          <a:xfrm>
            <a:off x="10048875" y="305368"/>
            <a:ext cx="1732725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Change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E5D1A3-5E07-4AEA-CF83-F504C95D4D05}"/>
              </a:ext>
            </a:extLst>
          </p:cNvPr>
          <p:cNvSpPr/>
          <p:nvPr/>
        </p:nvSpPr>
        <p:spPr>
          <a:xfrm>
            <a:off x="10048875" y="1054800"/>
            <a:ext cx="1775555" cy="629587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Changed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45A34AB-CCFB-46E1-7CDA-D498BB32BECD}"/>
              </a:ext>
            </a:extLst>
          </p:cNvPr>
          <p:cNvCxnSpPr>
            <a:stCxn id="10" idx="3"/>
            <a:endCxn id="6" idx="2"/>
          </p:cNvCxnSpPr>
          <p:nvPr/>
        </p:nvCxnSpPr>
        <p:spPr>
          <a:xfrm flipH="1">
            <a:off x="1368521" y="3368006"/>
            <a:ext cx="5533200" cy="314793"/>
          </a:xfrm>
          <a:prstGeom prst="bentConnector4">
            <a:avLst>
              <a:gd name="adj1" fmla="val -14115"/>
              <a:gd name="adj2" fmla="val 593205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E3BF8B-9212-0C7B-A190-3BAF063D2452}"/>
              </a:ext>
            </a:extLst>
          </p:cNvPr>
          <p:cNvSpPr/>
          <p:nvPr/>
        </p:nvSpPr>
        <p:spPr>
          <a:xfrm>
            <a:off x="562800" y="1762693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782A92-9F3F-64D1-3921-0698BC58F4DF}"/>
              </a:ext>
            </a:extLst>
          </p:cNvPr>
          <p:cNvCxnSpPr>
            <a:stCxn id="29" idx="2"/>
            <a:endCxn id="6" idx="0"/>
          </p:cNvCxnSpPr>
          <p:nvPr/>
        </p:nvCxnSpPr>
        <p:spPr>
          <a:xfrm>
            <a:off x="1368521" y="2392280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B874D-C2E6-F405-296A-F6997F2F4376}"/>
              </a:ext>
            </a:extLst>
          </p:cNvPr>
          <p:cNvSpPr/>
          <p:nvPr/>
        </p:nvSpPr>
        <p:spPr>
          <a:xfrm>
            <a:off x="411670" y="2872625"/>
            <a:ext cx="7665527" cy="262329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6CDD3-3B46-4C0C-B056-27B5726FA281}"/>
              </a:ext>
            </a:extLst>
          </p:cNvPr>
          <p:cNvSpPr txBox="1"/>
          <p:nvPr/>
        </p:nvSpPr>
        <p:spPr>
          <a:xfrm>
            <a:off x="6999979" y="2445747"/>
            <a:ext cx="1077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Main Loop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102F6-28D8-D67F-EB73-3C186578AB7B}"/>
              </a:ext>
            </a:extLst>
          </p:cNvPr>
          <p:cNvSpPr txBox="1"/>
          <p:nvPr/>
        </p:nvSpPr>
        <p:spPr>
          <a:xfrm>
            <a:off x="8681867" y="2878774"/>
            <a:ext cx="21416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Every change in Part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or Machine will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require a recompute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6CC7E4-A191-4D3E-D7C3-58797F688A7F}"/>
              </a:ext>
            </a:extLst>
          </p:cNvPr>
          <p:cNvSpPr txBox="1"/>
          <p:nvPr/>
        </p:nvSpPr>
        <p:spPr>
          <a:xfrm>
            <a:off x="8681867" y="3962775"/>
            <a:ext cx="32829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 Change in Weights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Does NOT require a recompute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EE8722-6173-EFCD-B450-86948132F7EB}"/>
              </a:ext>
            </a:extLst>
          </p:cNvPr>
          <p:cNvSpPr txBox="1"/>
          <p:nvPr/>
        </p:nvSpPr>
        <p:spPr>
          <a:xfrm>
            <a:off x="8681867" y="527528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BUT……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18342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748</Words>
  <Application>Microsoft Office PowerPoint</Application>
  <PresentationFormat>Widescreen</PresentationFormat>
  <Paragraphs>190</Paragraphs>
  <Slides>12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Mutli-Axis Robot Programs</vt:lpstr>
      <vt:lpstr>Recap : Week_02 </vt:lpstr>
      <vt:lpstr>Table of Content </vt:lpstr>
      <vt:lpstr>Idea</vt:lpstr>
      <vt:lpstr>Idea – Evaluation of a toolpath </vt:lpstr>
      <vt:lpstr>Step 1 - Analysis</vt:lpstr>
      <vt:lpstr>ML: Regression Problem</vt:lpstr>
      <vt:lpstr>Step 3: Combinatorial optimization problem </vt:lpstr>
      <vt:lpstr>Problem: To much variability</vt:lpstr>
      <vt:lpstr>Problem: Is this a Convex problem? Is it continuous ? 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76</cp:revision>
  <dcterms:created xsi:type="dcterms:W3CDTF">2023-10-02T13:28:39Z</dcterms:created>
  <dcterms:modified xsi:type="dcterms:W3CDTF">2023-10-19T14:01:26Z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